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7" r:id="rId3"/>
    <p:sldId id="263" r:id="rId4"/>
    <p:sldId id="259" r:id="rId5"/>
    <p:sldId id="260" r:id="rId6"/>
    <p:sldId id="261" r:id="rId7"/>
    <p:sldId id="264" r:id="rId8"/>
    <p:sldId id="262"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77738" autoAdjust="0"/>
  </p:normalViewPr>
  <p:slideViewPr>
    <p:cSldViewPr snapToGrid="0">
      <p:cViewPr varScale="1">
        <p:scale>
          <a:sx n="56" d="100"/>
          <a:sy n="56" d="100"/>
        </p:scale>
        <p:origin x="-1260" y="-90"/>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66ED81-3079-40ED-A3DA-E0EBCDDDAD1E}" type="datetimeFigureOut">
              <a:rPr lang="en-US" smtClean="0"/>
              <a:pPr/>
              <a:t>5/28/2020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EFA24-7887-4C71-AB26-B1C2F6A07E8A}" type="slidenum">
              <a:rPr lang="en-US" smtClean="0"/>
              <a:pPr/>
              <a:t>‹#›</a:t>
            </a:fld>
            <a:endParaRPr lang="en-US" dirty="0"/>
          </a:p>
        </p:txBody>
      </p:sp>
    </p:spTree>
    <p:extLst>
      <p:ext uri="{BB962C8B-B14F-4D97-AF65-F5344CB8AC3E}">
        <p14:creationId xmlns="" xmlns:p14="http://schemas.microsoft.com/office/powerpoint/2010/main" val="35693353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D8EFA24-7887-4C71-AB26-B1C2F6A07E8A}" type="slidenum">
              <a:rPr lang="en-US" smtClean="0"/>
              <a:pPr/>
              <a:t>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300" kern="1200" dirty="0" smtClean="0">
                <a:solidFill>
                  <a:schemeClr val="tx1"/>
                </a:solidFill>
                <a:effectLst/>
                <a:latin typeface="Times New Roman" panose="02020603050405020304" pitchFamily="18" charset="0"/>
                <a:ea typeface="Tahoma" panose="020B0604030504040204" pitchFamily="34" charset="0"/>
                <a:cs typeface="Times New Roman" panose="02020603050405020304" pitchFamily="18" charset="0"/>
              </a:rPr>
              <a:t>Ethical regulations are crucial in ensuring that individuals, as well as organizations, adhere to inherent laws. This approach is more critical regarding environmental concerns. Environmental regulations are mainly developed to promote sustainability and prevent climate change. As such, organizations that disobey these rules attract stakeholders from across the world. One example of this issue was presented by Saudi Aramco, which is the leading oil and gas producer on the planet. In 2018, the organization announced its intention to expand its production by listing part of its shares to the international market. However, international communities have raised concerns on how further expansion of Saudi Aramco as a gas and oil industry will affect the environmental interventions to limit climate change (Ramady, 2018). </a:t>
            </a:r>
          </a:p>
          <a:p>
            <a:endParaRPr lang="en-US" sz="1300" dirty="0">
              <a:latin typeface="Times New Roman" panose="02020603050405020304" pitchFamily="18" charset="0"/>
              <a:ea typeface="Tahoma" panose="020B060403050404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FD8EFA24-7887-4C71-AB26-B1C2F6A07E8A}" type="slidenum">
              <a:rPr lang="en-US" smtClean="0"/>
              <a:pPr/>
              <a:t>2</a:t>
            </a:fld>
            <a:endParaRPr lang="en-US" dirty="0"/>
          </a:p>
        </p:txBody>
      </p:sp>
    </p:spTree>
    <p:extLst>
      <p:ext uri="{BB962C8B-B14F-4D97-AF65-F5344CB8AC3E}">
        <p14:creationId xmlns="" xmlns:p14="http://schemas.microsoft.com/office/powerpoint/2010/main" val="15184707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The main ethical issue associated with Saudi Aramco is the impact of the expansion of oil production on the environment. The company’s investment will lead to fossil fuel production, which will, in return, influence global heat. The UN affirms that to avoid environmental calamities, the global temperature should not exceed 1.5</a:t>
            </a:r>
            <a:r>
              <a:rPr lang="en-US" sz="12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0 </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Celsius (Saleri, Ehlig-Economides, &amp; Herzog, 2019). For example, if the temperature rises to 2</a:t>
            </a:r>
            <a:r>
              <a:rPr lang="en-US" sz="1200" kern="1200" baseline="300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0</a:t>
            </a: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 the planet will experience an increase in sea level by an extra 10cm (Ambrose, 2019). Therefore, Saudi Aramco has an ethical responsibility to adhere to existing environmental policies meant to promote sustainability. </a:t>
            </a:r>
          </a:p>
          <a:p>
            <a:endParaRPr lang="en-US" sz="1200"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FD8EFA24-7887-4C71-AB26-B1C2F6A07E8A}" type="slidenum">
              <a:rPr lang="en-US" smtClean="0"/>
              <a:pPr/>
              <a:t>3</a:t>
            </a:fld>
            <a:endParaRPr lang="en-US" dirty="0"/>
          </a:p>
        </p:txBody>
      </p:sp>
    </p:spTree>
    <p:extLst>
      <p:ext uri="{BB962C8B-B14F-4D97-AF65-F5344CB8AC3E}">
        <p14:creationId xmlns="" xmlns:p14="http://schemas.microsoft.com/office/powerpoint/2010/main" val="2124376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Some of the stakeholders that have been influenced by the ethical issue presented by Saudi Aramco include; international environmental organizations such as Friends of the Earth, Oil Change International, and the Rainforest Action Network; and investors such as Bank of America, Citigroup, and Suisse. The environmental groups have presented their concern about the impact of the company’s emissions which may cause changes such as irreversible climate change that will harm the present and future generations. On the other hand, investors are in a dilemma on whether they should forgo potential profits that could value the whole company at $1.5 trillion for the sake of preventing environmental disaster (Ramady, 2018).  </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issue has influenced the international community as organizations such as the Oil Change International and the Rainforest Action Network, which wrote a letter to all banks that were willing to finance billions of dollars towards Saudi Aramco’s project. The persuasive letter aimed to demonstrate how the implementation of the project will lead to the company emitting 4.7% of the world’s carbon dioxide budget. </a:t>
            </a:r>
            <a:endParaRPr lang="en-US" dirty="0"/>
          </a:p>
        </p:txBody>
      </p:sp>
      <p:sp>
        <p:nvSpPr>
          <p:cNvPr id="4" name="Slide Number Placeholder 3"/>
          <p:cNvSpPr>
            <a:spLocks noGrp="1"/>
          </p:cNvSpPr>
          <p:nvPr>
            <p:ph type="sldNum" sz="quarter" idx="10"/>
          </p:nvPr>
        </p:nvSpPr>
        <p:spPr/>
        <p:txBody>
          <a:bodyPr/>
          <a:lstStyle/>
          <a:p>
            <a:fld id="{FD8EFA24-7887-4C71-AB26-B1C2F6A07E8A}" type="slidenum">
              <a:rPr lang="en-US" smtClean="0"/>
              <a:pPr/>
              <a:t>4</a:t>
            </a:fld>
            <a:endParaRPr lang="en-US" dirty="0"/>
          </a:p>
        </p:txBody>
      </p:sp>
    </p:spTree>
    <p:extLst>
      <p:ext uri="{BB962C8B-B14F-4D97-AF65-F5344CB8AC3E}">
        <p14:creationId xmlns="" xmlns:p14="http://schemas.microsoft.com/office/powerpoint/2010/main" val="4152677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case of Saudi Aramco link with environmental ethics has influenced progress in the interpretation and implementation of policies. For instance, many governments, including Saudi Arabia, have responded to make plans regarding investment in more clean sources of energy. In September 2019, the minister of energy in Saudi Arabia announced the country’s plans to invest in nuclear energy development by 2030. This new technology will be more efficient since it does not entail the use of fossil fuel. Additionally, oil and gas companies have experienced pressure from initiatives such as the Task Force Climate-related Financial Disclosure (TCFD). The initiative requested Saudi Aramco to release a clear report on how it intends to use its profits from the listing to diversify Saudi Arabia’s economy by adopting alternative sources of energy (Saleri et al., 2019).</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Another report issued by Ambrose (2019) affirms that the attempts of Saudi Aramco to sell part of its share is a plan to create demand destruction. According to Ambrose (2019), this notion implies that the company aims to achieve a high peak of oil extraction, which will influence the low demand for gas and oil products. Consequently, this will push competitors off the market and, as such, reduce the rate of pollution from the industry. </a:t>
            </a:r>
          </a:p>
          <a:p>
            <a:endParaRPr lang="en-US" dirty="0"/>
          </a:p>
        </p:txBody>
      </p:sp>
      <p:sp>
        <p:nvSpPr>
          <p:cNvPr id="4" name="Slide Number Placeholder 3"/>
          <p:cNvSpPr>
            <a:spLocks noGrp="1"/>
          </p:cNvSpPr>
          <p:nvPr>
            <p:ph type="sldNum" sz="quarter" idx="10"/>
          </p:nvPr>
        </p:nvSpPr>
        <p:spPr/>
        <p:txBody>
          <a:bodyPr/>
          <a:lstStyle/>
          <a:p>
            <a:fld id="{FD8EFA24-7887-4C71-AB26-B1C2F6A07E8A}" type="slidenum">
              <a:rPr lang="en-US" smtClean="0"/>
              <a:pPr/>
              <a:t>5</a:t>
            </a:fld>
            <a:endParaRPr lang="en-US" dirty="0"/>
          </a:p>
        </p:txBody>
      </p:sp>
    </p:spTree>
    <p:extLst>
      <p:ext uri="{BB962C8B-B14F-4D97-AF65-F5344CB8AC3E}">
        <p14:creationId xmlns="" xmlns:p14="http://schemas.microsoft.com/office/powerpoint/2010/main" val="1159127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Ethical issues concerning the environment continue to influence the global community, which is committed to reducing pollution. A large number of international organizations have moved forward to create public awareness regarding the impact of oil and gas companies on the environment. For instance, in the last quarter of 2019, the Climate Accountability Institute issued a list of the top twenty companies with the highest rate of carbon emission. The list indicates that Saudi Aramco is the leading polluter (Tylor &amp; Watts, 2019). Also, the top twenty companies contribute to 35% of the world’s carbon dioxide emissions (Tylor &amp; Watts, 2019). </a:t>
            </a:r>
          </a:p>
          <a:p>
            <a:endParaRPr lang="en-US" dirty="0"/>
          </a:p>
        </p:txBody>
      </p:sp>
      <p:sp>
        <p:nvSpPr>
          <p:cNvPr id="4" name="Slide Number Placeholder 3"/>
          <p:cNvSpPr>
            <a:spLocks noGrp="1"/>
          </p:cNvSpPr>
          <p:nvPr>
            <p:ph type="sldNum" sz="quarter" idx="10"/>
          </p:nvPr>
        </p:nvSpPr>
        <p:spPr/>
        <p:txBody>
          <a:bodyPr/>
          <a:lstStyle/>
          <a:p>
            <a:fld id="{FD8EFA24-7887-4C71-AB26-B1C2F6A07E8A}" type="slidenum">
              <a:rPr lang="en-US" smtClean="0"/>
              <a:pPr/>
              <a:t>6</a:t>
            </a:fld>
            <a:endParaRPr lang="en-US" dirty="0"/>
          </a:p>
        </p:txBody>
      </p:sp>
    </p:spTree>
    <p:extLst>
      <p:ext uri="{BB962C8B-B14F-4D97-AF65-F5344CB8AC3E}">
        <p14:creationId xmlns="" xmlns:p14="http://schemas.microsoft.com/office/powerpoint/2010/main" val="35718933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are various factors that determine the effectiveness of ethical recommendations</a:t>
            </a:r>
            <a:r>
              <a:rPr lang="en-US" baseline="0" dirty="0" smtClean="0"/>
              <a:t> in oil and gas companies. One of this factors includes political influence. Corporate managers can be easily persuaded by political leaders to engage in businesses that only seek to generate high profits. As such, it is important to emphasize on anti-corruption laws among all employees in an organization. This approach will help in encouraging leaders and other workers in sensitive positions to base their decisions on their social responsibility. Besides, this approach can be enhances though frequent seminars where corporates from across the globe can share ideas on how to adhere to ethical regulations that may affect their potential. </a:t>
            </a:r>
          </a:p>
          <a:p>
            <a:endParaRPr lang="en-US" baseline="0" dirty="0" smtClean="0"/>
          </a:p>
          <a:p>
            <a:r>
              <a:rPr lang="en-US" sz="1200" kern="1200" dirty="0" smtClean="0">
                <a:solidFill>
                  <a:schemeClr val="tx1"/>
                </a:solidFill>
                <a:effectLst/>
                <a:latin typeface="+mn-lt"/>
                <a:ea typeface="+mn-ea"/>
                <a:cs typeface="+mn-cs"/>
              </a:rPr>
              <a:t>In conclusion, the case of Saudi Aramco highlights the influence of the global community in influencing crucial policies. The unity from different organization is likely to influence more changes regarding the accountability of companies on the agenda of environmental sustainability. Nevertheless, these initiatives should also focus on gaining support from different governments as an effort to promote effective implementation of policies.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FD8EFA24-7887-4C71-AB26-B1C2F6A07E8A}" type="slidenum">
              <a:rPr lang="en-US" smtClean="0"/>
              <a:pPr/>
              <a:t>7</a:t>
            </a:fld>
            <a:endParaRPr lang="en-US" dirty="0"/>
          </a:p>
        </p:txBody>
      </p:sp>
    </p:spTree>
    <p:extLst>
      <p:ext uri="{BB962C8B-B14F-4D97-AF65-F5344CB8AC3E}">
        <p14:creationId xmlns="" xmlns:p14="http://schemas.microsoft.com/office/powerpoint/2010/main" val="15849024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D8EFA24-7887-4C71-AB26-B1C2F6A07E8A}" type="slidenum">
              <a:rPr lang="en-US" smtClean="0"/>
              <a:pPr/>
              <a:t>8</a:t>
            </a:fld>
            <a:endParaRPr lang="en-US" dirty="0"/>
          </a:p>
        </p:txBody>
      </p:sp>
    </p:spTree>
    <p:extLst>
      <p:ext uri="{BB962C8B-B14F-4D97-AF65-F5344CB8AC3E}">
        <p14:creationId xmlns="" xmlns:p14="http://schemas.microsoft.com/office/powerpoint/2010/main" val="39766215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2909433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3120092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1049890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10672988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27521729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22520671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27007415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23152378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19053751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1906985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36018701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4032529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2810521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37774437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4086933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10014000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D4BC982-2BF3-47FE-88FD-D81274DD537C}" type="datetimeFigureOut">
              <a:rPr lang="en-US" smtClean="0"/>
              <a:pPr/>
              <a:t>5/28/2020</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0A51858-FDCA-465B-A07A-120A22F8F00F}" type="slidenum">
              <a:rPr lang="en-US" smtClean="0"/>
              <a:pPr/>
              <a:t>‹#›</a:t>
            </a:fld>
            <a:endParaRPr lang="en-US" dirty="0"/>
          </a:p>
        </p:txBody>
      </p:sp>
    </p:spTree>
    <p:extLst>
      <p:ext uri="{BB962C8B-B14F-4D97-AF65-F5344CB8AC3E}">
        <p14:creationId xmlns="" xmlns:p14="http://schemas.microsoft.com/office/powerpoint/2010/main" val="263574074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000" b="1" dirty="0" smtClean="0">
                <a:latin typeface="Times New Roman" panose="02020603050405020304" pitchFamily="18" charset="0"/>
                <a:cs typeface="Times New Roman" panose="02020603050405020304" pitchFamily="18" charset="0"/>
              </a:rPr>
              <a:t>Environmental Ethics concerning Saudi Aramco</a:t>
            </a:r>
            <a:endParaRPr lang="en-US" sz="4000" b="1"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normAutofit fontScale="85000" lnSpcReduction="20000"/>
          </a:bodyPr>
          <a:lstStyle/>
          <a:p>
            <a:endParaRPr lang="en-US" sz="4400" dirty="0" smtClean="0">
              <a:latin typeface="Times New Roman" panose="02020603050405020304" pitchFamily="18" charset="0"/>
              <a:cs typeface="Times New Roman" panose="02020603050405020304" pitchFamily="18" charset="0"/>
            </a:endParaRPr>
          </a:p>
          <a:p>
            <a:pPr algn="ctr"/>
            <a:r>
              <a:rPr lang="en-US" sz="3600" dirty="0" smtClean="0">
                <a:latin typeface="Times New Roman" panose="02020603050405020304" pitchFamily="18" charset="0"/>
                <a:cs typeface="Times New Roman" panose="02020603050405020304" pitchFamily="18" charset="0"/>
              </a:rPr>
              <a:t>Student’s Name </a:t>
            </a:r>
            <a:endParaRPr lang="en-US" sz="36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13179644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7468" y="254000"/>
            <a:ext cx="8596668" cy="812800"/>
          </a:xfrm>
        </p:spPr>
        <p:txBody>
          <a:bodyPr>
            <a:normAutofit fontScale="90000"/>
          </a:bodyPr>
          <a:lstStyle/>
          <a:p>
            <a:pPr algn="ctr"/>
            <a:r>
              <a:rPr lang="en-US" sz="5400" dirty="0" smtClean="0">
                <a:latin typeface="Times New Roman" panose="02020603050405020304" pitchFamily="18" charset="0"/>
                <a:cs typeface="Times New Roman" panose="02020603050405020304" pitchFamily="18" charset="0"/>
              </a:rPr>
              <a:t>Introduction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94267" y="1340091"/>
            <a:ext cx="10617199" cy="4976041"/>
          </a:xfrm>
        </p:spPr>
        <p:txBody>
          <a:bodyPr>
            <a:noAutofit/>
          </a:bodyPr>
          <a:lstStyle/>
          <a:p>
            <a:r>
              <a:rPr lang="en-US" sz="2800" dirty="0">
                <a:latin typeface="Times New Roman" panose="02020603050405020304" pitchFamily="18" charset="0"/>
                <a:ea typeface="Tahoma" panose="020B0604030504040204" pitchFamily="34" charset="0"/>
                <a:cs typeface="Times New Roman" panose="02020603050405020304" pitchFamily="18" charset="0"/>
              </a:rPr>
              <a:t>Ethical regulations are crucial in ensuring that individuals, as well as organizations, adhere to inherent laws. </a:t>
            </a:r>
            <a:endParaRPr lang="en-US" sz="2800" dirty="0" smtClean="0">
              <a:latin typeface="Times New Roman" panose="02020603050405020304" pitchFamily="18" charset="0"/>
              <a:ea typeface="Tahoma" panose="020B0604030504040204" pitchFamily="34" charset="0"/>
              <a:cs typeface="Times New Roman" panose="02020603050405020304" pitchFamily="18" charset="0"/>
            </a:endParaRPr>
          </a:p>
          <a:p>
            <a:r>
              <a:rPr lang="en-US" sz="2800" dirty="0">
                <a:latin typeface="Times New Roman" panose="02020603050405020304" pitchFamily="18" charset="0"/>
                <a:ea typeface="Tahoma" panose="020B0604030504040204" pitchFamily="34" charset="0"/>
                <a:cs typeface="Times New Roman" panose="02020603050405020304" pitchFamily="18" charset="0"/>
              </a:rPr>
              <a:t>Environmental regulations are mainly developed to promote sustainability and prevent climate change. </a:t>
            </a:r>
            <a:endParaRPr lang="en-US" sz="2800" dirty="0" smtClean="0">
              <a:latin typeface="Times New Roman" panose="02020603050405020304" pitchFamily="18" charset="0"/>
              <a:ea typeface="Tahoma" panose="020B0604030504040204" pitchFamily="34" charset="0"/>
              <a:cs typeface="Times New Roman" panose="02020603050405020304" pitchFamily="18" charset="0"/>
            </a:endParaRPr>
          </a:p>
          <a:p>
            <a:r>
              <a:rPr lang="en-US" sz="2800" dirty="0" smtClean="0">
                <a:latin typeface="Times New Roman" panose="02020603050405020304" pitchFamily="18" charset="0"/>
                <a:ea typeface="Tahoma" panose="020B0604030504040204" pitchFamily="34" charset="0"/>
                <a:cs typeface="Times New Roman" panose="02020603050405020304" pitchFamily="18" charset="0"/>
              </a:rPr>
              <a:t>Organizations </a:t>
            </a:r>
            <a:r>
              <a:rPr lang="en-US" sz="2800" dirty="0">
                <a:latin typeface="Times New Roman" panose="02020603050405020304" pitchFamily="18" charset="0"/>
                <a:ea typeface="Tahoma" panose="020B0604030504040204" pitchFamily="34" charset="0"/>
                <a:cs typeface="Times New Roman" panose="02020603050405020304" pitchFamily="18" charset="0"/>
              </a:rPr>
              <a:t>that disobey these rules attract stakeholders from across the world. </a:t>
            </a:r>
            <a:endParaRPr lang="en-US" sz="2800" dirty="0" smtClean="0">
              <a:latin typeface="Times New Roman" panose="02020603050405020304" pitchFamily="18" charset="0"/>
              <a:ea typeface="Tahoma" panose="020B0604030504040204" pitchFamily="34" charset="0"/>
              <a:cs typeface="Times New Roman" panose="02020603050405020304" pitchFamily="18" charset="0"/>
            </a:endParaRPr>
          </a:p>
          <a:p>
            <a:r>
              <a:rPr lang="en-US" sz="2800" dirty="0" smtClean="0">
                <a:latin typeface="Times New Roman" panose="02020603050405020304" pitchFamily="18" charset="0"/>
                <a:ea typeface="Tahoma" panose="020B0604030504040204" pitchFamily="34" charset="0"/>
                <a:cs typeface="Times New Roman" panose="02020603050405020304" pitchFamily="18" charset="0"/>
              </a:rPr>
              <a:t>One </a:t>
            </a:r>
            <a:r>
              <a:rPr lang="en-US" sz="2800" dirty="0">
                <a:latin typeface="Times New Roman" panose="02020603050405020304" pitchFamily="18" charset="0"/>
                <a:ea typeface="Tahoma" panose="020B0604030504040204" pitchFamily="34" charset="0"/>
                <a:cs typeface="Times New Roman" panose="02020603050405020304" pitchFamily="18" charset="0"/>
              </a:rPr>
              <a:t>example of this issue was presented by Saudi Aramco, which is the leading oil and gas producer on the planet. </a:t>
            </a:r>
            <a:endParaRPr lang="en-US" sz="2800" dirty="0" smtClean="0">
              <a:latin typeface="Times New Roman" panose="02020603050405020304" pitchFamily="18" charset="0"/>
              <a:ea typeface="Tahoma" panose="020B0604030504040204" pitchFamily="34" charset="0"/>
              <a:cs typeface="Times New Roman" panose="02020603050405020304" pitchFamily="18" charset="0"/>
            </a:endParaRPr>
          </a:p>
          <a:p>
            <a:r>
              <a:rPr lang="en-US" sz="2800" dirty="0" smtClean="0">
                <a:latin typeface="Times New Roman" panose="02020603050405020304" pitchFamily="18" charset="0"/>
                <a:ea typeface="Tahoma" panose="020B0604030504040204" pitchFamily="34" charset="0"/>
                <a:cs typeface="Times New Roman" panose="02020603050405020304" pitchFamily="18" charset="0"/>
              </a:rPr>
              <a:t>In </a:t>
            </a:r>
            <a:r>
              <a:rPr lang="en-US" sz="2800" dirty="0">
                <a:latin typeface="Times New Roman" panose="02020603050405020304" pitchFamily="18" charset="0"/>
                <a:ea typeface="Tahoma" panose="020B0604030504040204" pitchFamily="34" charset="0"/>
                <a:cs typeface="Times New Roman" panose="02020603050405020304" pitchFamily="18" charset="0"/>
              </a:rPr>
              <a:t>2018, the organization announced its intention to expand its production </a:t>
            </a:r>
            <a:endParaRPr lang="en-US" sz="2800" dirty="0"/>
          </a:p>
        </p:txBody>
      </p:sp>
    </p:spTree>
    <p:extLst>
      <p:ext uri="{BB962C8B-B14F-4D97-AF65-F5344CB8AC3E}">
        <p14:creationId xmlns="" xmlns:p14="http://schemas.microsoft.com/office/powerpoint/2010/main" val="2326567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9550" y="224752"/>
            <a:ext cx="8596668" cy="621914"/>
          </a:xfrm>
        </p:spPr>
        <p:txBody>
          <a:bodyPr>
            <a:normAutofit fontScale="90000"/>
          </a:bodyPr>
          <a:lstStyle/>
          <a:p>
            <a:pPr algn="ctr"/>
            <a:r>
              <a:rPr lang="en-US" b="1" dirty="0" smtClean="0">
                <a:latin typeface="Times New Roman" panose="02020603050405020304" pitchFamily="18" charset="0"/>
                <a:cs typeface="Times New Roman" panose="02020603050405020304" pitchFamily="18" charset="0"/>
              </a:rPr>
              <a:t>Ethical Concern </a:t>
            </a:r>
            <a:endParaRPr lang="en-US" dirty="0"/>
          </a:p>
        </p:txBody>
      </p:sp>
      <p:sp>
        <p:nvSpPr>
          <p:cNvPr id="4" name="Content Placeholder 3"/>
          <p:cNvSpPr>
            <a:spLocks noGrp="1"/>
          </p:cNvSpPr>
          <p:nvPr>
            <p:ph sz="half" idx="2"/>
          </p:nvPr>
        </p:nvSpPr>
        <p:spPr>
          <a:xfrm>
            <a:off x="781396" y="1221972"/>
            <a:ext cx="11105803" cy="5212696"/>
          </a:xfrm>
        </p:spPr>
        <p:txBody>
          <a:bodyPr>
            <a:normAutofit/>
          </a:bodyPr>
          <a:lstStyle/>
          <a:p>
            <a:r>
              <a:rPr lang="en-US" sz="2800" dirty="0" smtClean="0">
                <a:latin typeface="Times New Roman" panose="02020603050405020304" pitchFamily="18" charset="0"/>
                <a:ea typeface="Tahoma" panose="020B0604030504040204" pitchFamily="34" charset="0"/>
                <a:cs typeface="Times New Roman" panose="02020603050405020304" pitchFamily="18" charset="0"/>
              </a:rPr>
              <a:t>The main ethical issue associated with Saudi Aramco is the impact of the expansion of oil production on the environment.</a:t>
            </a:r>
          </a:p>
          <a:p>
            <a:r>
              <a:rPr lang="en-US" sz="2800" dirty="0" smtClean="0">
                <a:latin typeface="Times New Roman" panose="02020603050405020304" pitchFamily="18" charset="0"/>
                <a:ea typeface="Tahoma" panose="020B0604030504040204" pitchFamily="34" charset="0"/>
                <a:cs typeface="Times New Roman" panose="02020603050405020304" pitchFamily="18" charset="0"/>
              </a:rPr>
              <a:t>The company’s investment will lead to fossil fuel production, which will, in return, influence global warming. </a:t>
            </a:r>
          </a:p>
          <a:p>
            <a:r>
              <a:rPr lang="en-US" sz="2800" dirty="0" smtClean="0">
                <a:latin typeface="Times New Roman" panose="02020603050405020304" pitchFamily="18" charset="0"/>
                <a:ea typeface="Tahoma" panose="020B0604030504040204" pitchFamily="34" charset="0"/>
                <a:cs typeface="Times New Roman" panose="02020603050405020304" pitchFamily="18" charset="0"/>
              </a:rPr>
              <a:t>The UN recommends that the global temperature should not rise above 1.5</a:t>
            </a:r>
            <a:r>
              <a:rPr lang="en-US" sz="2800" baseline="30000" dirty="0" smtClean="0">
                <a:latin typeface="Times New Roman" panose="02020603050405020304" pitchFamily="18" charset="0"/>
                <a:ea typeface="Tahoma" panose="020B0604030504040204" pitchFamily="34" charset="0"/>
                <a:cs typeface="Times New Roman" panose="02020603050405020304" pitchFamily="18" charset="0"/>
              </a:rPr>
              <a:t>0 </a:t>
            </a:r>
            <a:r>
              <a:rPr lang="en-US" sz="2800" dirty="0" smtClean="0">
                <a:latin typeface="Times New Roman" panose="02020603050405020304" pitchFamily="18" charset="0"/>
                <a:ea typeface="Tahoma" panose="020B0604030504040204" pitchFamily="34" charset="0"/>
                <a:cs typeface="Times New Roman" panose="02020603050405020304" pitchFamily="18" charset="0"/>
              </a:rPr>
              <a:t>Celsius. </a:t>
            </a:r>
          </a:p>
          <a:p>
            <a:r>
              <a:rPr lang="en-US" sz="2800" dirty="0" smtClean="0">
                <a:latin typeface="Times New Roman" panose="02020603050405020304" pitchFamily="18" charset="0"/>
                <a:ea typeface="Tahoma" panose="020B0604030504040204" pitchFamily="34" charset="0"/>
                <a:cs typeface="Times New Roman" panose="02020603050405020304" pitchFamily="18" charset="0"/>
              </a:rPr>
              <a:t>Therefore, Saudi Aramco has an ethical responsibility to adhere to existing environmental policies meant to promote sustainability. </a:t>
            </a:r>
          </a:p>
          <a:p>
            <a:endParaRPr lang="en-US" dirty="0" smtClean="0">
              <a:latin typeface="Times New Roman" panose="02020603050405020304" pitchFamily="18" charset="0"/>
              <a:ea typeface="Tahoma" panose="020B0604030504040204" pitchFamily="34" charset="0"/>
              <a:cs typeface="Times New Roman" panose="02020603050405020304" pitchFamily="18" charset="0"/>
            </a:endParaRPr>
          </a:p>
          <a:p>
            <a:pPr marL="0" indent="0">
              <a:buNone/>
            </a:pPr>
            <a:endParaRPr lang="en-US" dirty="0" smtClean="0">
              <a:latin typeface="Times New Roman" panose="02020603050405020304" pitchFamily="18" charset="0"/>
              <a:ea typeface="Tahoma" panose="020B0604030504040204" pitchFamily="34"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239433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0" y="423334"/>
            <a:ext cx="10667999" cy="1269999"/>
          </a:xfrm>
        </p:spPr>
        <p:txBody>
          <a:bodyPr/>
          <a:lstStyle/>
          <a:p>
            <a:pPr algn="ctr"/>
            <a:r>
              <a:rPr lang="en-US" b="1" dirty="0">
                <a:latin typeface="Times New Roman" panose="02020603050405020304" pitchFamily="18" charset="0"/>
                <a:cs typeface="Times New Roman" panose="02020603050405020304" pitchFamily="18" charset="0"/>
              </a:rPr>
              <a:t>Influence </a:t>
            </a:r>
            <a:r>
              <a:rPr lang="en-US" b="1" dirty="0" smtClean="0">
                <a:latin typeface="Times New Roman" panose="02020603050405020304" pitchFamily="18" charset="0"/>
                <a:cs typeface="Times New Roman" panose="02020603050405020304" pitchFamily="18" charset="0"/>
              </a:rPr>
              <a:t>on Stakeholders and the International </a:t>
            </a:r>
            <a:r>
              <a:rPr lang="en-US" b="1" dirty="0">
                <a:latin typeface="Times New Roman" panose="02020603050405020304" pitchFamily="18" charset="0"/>
                <a:cs typeface="Times New Roman" panose="02020603050405020304" pitchFamily="18" charset="0"/>
              </a:rPr>
              <a:t>Community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98516" y="1825624"/>
            <a:ext cx="10755284" cy="4625051"/>
          </a:xfrm>
        </p:spPr>
        <p:txBody>
          <a:bodyPr>
            <a:normAutofit lnSpcReduction="10000"/>
          </a:bodyPr>
          <a:lstStyle/>
          <a:p>
            <a:r>
              <a:rPr lang="en-US" sz="2800" dirty="0" smtClean="0">
                <a:latin typeface="Times New Roman" panose="02020603050405020304" pitchFamily="18" charset="0"/>
                <a:cs typeface="Times New Roman" panose="02020603050405020304" pitchFamily="18" charset="0"/>
              </a:rPr>
              <a:t>Some stakeholders that have </a:t>
            </a:r>
            <a:r>
              <a:rPr lang="en-US" sz="2800" dirty="0">
                <a:latin typeface="Times New Roman" panose="02020603050405020304" pitchFamily="18" charset="0"/>
                <a:cs typeface="Times New Roman" panose="02020603050405020304" pitchFamily="18" charset="0"/>
              </a:rPr>
              <a:t>been influenced by the ethical issue presented by Saudi Aramco </a:t>
            </a:r>
            <a:r>
              <a:rPr lang="en-US" sz="2800" dirty="0" smtClean="0">
                <a:latin typeface="Times New Roman" panose="02020603050405020304" pitchFamily="18" charset="0"/>
                <a:cs typeface="Times New Roman" panose="02020603050405020304" pitchFamily="18" charset="0"/>
              </a:rPr>
              <a:t>include Friends </a:t>
            </a:r>
            <a:r>
              <a:rPr lang="en-US" sz="2800" dirty="0">
                <a:latin typeface="Times New Roman" panose="02020603050405020304" pitchFamily="18" charset="0"/>
                <a:cs typeface="Times New Roman" panose="02020603050405020304" pitchFamily="18" charset="0"/>
              </a:rPr>
              <a:t>of the Earth, Oil Change International, and the Rainforest Action </a:t>
            </a:r>
            <a:r>
              <a:rPr lang="en-US" sz="2800" dirty="0" smtClean="0">
                <a:latin typeface="Times New Roman" panose="02020603050405020304" pitchFamily="18" charset="0"/>
                <a:cs typeface="Times New Roman" panose="02020603050405020304" pitchFamily="18" charset="0"/>
              </a:rPr>
              <a:t>Network.</a:t>
            </a:r>
          </a:p>
          <a:p>
            <a:r>
              <a:rPr lang="en-US" sz="2800" dirty="0">
                <a:latin typeface="Times New Roman" panose="02020603050405020304" pitchFamily="18" charset="0"/>
                <a:cs typeface="Times New Roman" panose="02020603050405020304" pitchFamily="18" charset="0"/>
              </a:rPr>
              <a:t>The environmental groups have presented their concern about the impact of the company’s emissions which may cause changes such as </a:t>
            </a:r>
            <a:r>
              <a:rPr lang="en-US" sz="2800" dirty="0" smtClean="0">
                <a:latin typeface="Times New Roman" panose="02020603050405020304" pitchFamily="18" charset="0"/>
                <a:cs typeface="Times New Roman" panose="02020603050405020304" pitchFamily="18" charset="0"/>
              </a:rPr>
              <a:t>irreversible </a:t>
            </a:r>
            <a:r>
              <a:rPr lang="en-US" sz="2800" dirty="0">
                <a:latin typeface="Times New Roman" panose="02020603050405020304" pitchFamily="18" charset="0"/>
                <a:cs typeface="Times New Roman" panose="02020603050405020304" pitchFamily="18" charset="0"/>
              </a:rPr>
              <a:t>climate </a:t>
            </a:r>
            <a:r>
              <a:rPr lang="en-US" sz="2800" dirty="0" smtClean="0">
                <a:latin typeface="Times New Roman" panose="02020603050405020304" pitchFamily="18" charset="0"/>
                <a:cs typeface="Times New Roman" panose="02020603050405020304" pitchFamily="18" charset="0"/>
              </a:rPr>
              <a:t>change.</a:t>
            </a:r>
          </a:p>
          <a:p>
            <a:r>
              <a:rPr lang="en-US" sz="2800" dirty="0">
                <a:latin typeface="Times New Roman" panose="02020603050405020304" pitchFamily="18" charset="0"/>
                <a:cs typeface="Times New Roman" panose="02020603050405020304" pitchFamily="18" charset="0"/>
              </a:rPr>
              <a:t>This issue has influenced the international community as organizations such as the Oil Change International and the Rainforest Action Network</a:t>
            </a:r>
            <a:r>
              <a:rPr lang="en-US" sz="2800" dirty="0" smtClean="0">
                <a:latin typeface="Times New Roman" panose="02020603050405020304" pitchFamily="18" charset="0"/>
                <a:cs typeface="Times New Roman" panose="02020603050405020304" pitchFamily="18" charset="0"/>
              </a:rPr>
              <a:t> wrote a </a:t>
            </a:r>
            <a:r>
              <a:rPr lang="en-US" sz="2800" dirty="0">
                <a:latin typeface="Times New Roman" panose="02020603050405020304" pitchFamily="18" charset="0"/>
                <a:cs typeface="Times New Roman" panose="02020603050405020304" pitchFamily="18" charset="0"/>
              </a:rPr>
              <a:t>persuasive letter aimed to demonstrate how the implementation of the project will lead to the company emitting 4.7% of the world’s carbon dioxide budget. </a:t>
            </a:r>
            <a:endParaRPr lang="en-US" sz="28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4630027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01675"/>
          </a:xfrm>
        </p:spPr>
        <p:txBody>
          <a:bodyPr>
            <a:normAutofit fontScale="90000"/>
          </a:bodyPr>
          <a:lstStyle/>
          <a:p>
            <a:pPr algn="ctr"/>
            <a:r>
              <a:rPr lang="en-US" sz="4400" b="1" dirty="0">
                <a:latin typeface="Times New Roman" panose="02020603050405020304" pitchFamily="18" charset="0"/>
                <a:cs typeface="Times New Roman" panose="02020603050405020304" pitchFamily="18" charset="0"/>
              </a:rPr>
              <a:t>Progress in Policies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95867" y="1047095"/>
            <a:ext cx="10160000" cy="5602778"/>
          </a:xfrm>
        </p:spPr>
        <p:txBody>
          <a:bodyPr>
            <a:normAutofit/>
          </a:bodyPr>
          <a:lstStyle/>
          <a:p>
            <a:r>
              <a:rPr lang="en-US" sz="2800" dirty="0">
                <a:latin typeface="Times New Roman" panose="02020603050405020304" pitchFamily="18" charset="0"/>
                <a:cs typeface="Times New Roman" panose="02020603050405020304" pitchFamily="18" charset="0"/>
              </a:rPr>
              <a:t>The case of Saudi Aramco link with environmental ethics has influenced progress in the interpretation and implementation of policies</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Many </a:t>
            </a:r>
            <a:r>
              <a:rPr lang="en-US" sz="2800" dirty="0">
                <a:latin typeface="Times New Roman" panose="02020603050405020304" pitchFamily="18" charset="0"/>
                <a:cs typeface="Times New Roman" panose="02020603050405020304" pitchFamily="18" charset="0"/>
              </a:rPr>
              <a:t>governments, including Saudi Arabia, have responded to make plans regarding investment in more clean sources of energy. </a:t>
            </a:r>
            <a:endParaRPr lang="en-US" sz="2800" dirty="0" smtClean="0">
              <a:latin typeface="Times New Roman" panose="02020603050405020304" pitchFamily="18" charset="0"/>
              <a:cs typeface="Times New Roman" panose="02020603050405020304" pitchFamily="18" charset="0"/>
            </a:endParaRPr>
          </a:p>
          <a:p>
            <a:r>
              <a:rPr lang="en-US" sz="2800" dirty="0">
                <a:latin typeface="Times New Roman" panose="02020603050405020304" pitchFamily="18" charset="0"/>
                <a:cs typeface="Times New Roman" panose="02020603050405020304" pitchFamily="18" charset="0"/>
              </a:rPr>
              <a:t>In September 2019, the minister of energy in Saudi Arabia announced the country’s plans to invest in nuclear energy development by </a:t>
            </a:r>
            <a:r>
              <a:rPr lang="en-US" sz="2800" dirty="0" smtClean="0">
                <a:latin typeface="Times New Roman" panose="02020603050405020304" pitchFamily="18" charset="0"/>
                <a:cs typeface="Times New Roman" panose="02020603050405020304" pitchFamily="18" charset="0"/>
              </a:rPr>
              <a:t>2030. </a:t>
            </a:r>
          </a:p>
          <a:p>
            <a:r>
              <a:rPr lang="en-US" sz="2800" dirty="0" smtClean="0">
                <a:latin typeface="Times New Roman" panose="02020603050405020304" pitchFamily="18" charset="0"/>
                <a:cs typeface="Times New Roman" panose="02020603050405020304" pitchFamily="18" charset="0"/>
              </a:rPr>
              <a:t>The TCFD initiative </a:t>
            </a:r>
            <a:r>
              <a:rPr lang="en-US" sz="2800" dirty="0">
                <a:latin typeface="Times New Roman" panose="02020603050405020304" pitchFamily="18" charset="0"/>
                <a:cs typeface="Times New Roman" panose="02020603050405020304" pitchFamily="18" charset="0"/>
              </a:rPr>
              <a:t>requested Saudi Aramco to release a clear report on how it intends to use its profits from the listing to diversify Saudi Arabia’s economy by adopting alternative sources of energy (Saleri et al., 2019).</a:t>
            </a:r>
            <a:endParaRPr lang="en-US" sz="2800" dirty="0" smtClean="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 xmlns:p14="http://schemas.microsoft.com/office/powerpoint/2010/main" val="34609298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Global Community </a:t>
            </a:r>
            <a:r>
              <a:rPr lang="en-US" dirty="0"/>
              <a:t/>
            </a:r>
            <a:br>
              <a:rPr lang="en-US" dirty="0"/>
            </a:br>
            <a:endParaRPr lang="en-US" dirty="0"/>
          </a:p>
        </p:txBody>
      </p:sp>
      <p:sp>
        <p:nvSpPr>
          <p:cNvPr id="3" name="Content Placeholder 2"/>
          <p:cNvSpPr>
            <a:spLocks noGrp="1"/>
          </p:cNvSpPr>
          <p:nvPr>
            <p:ph idx="1"/>
          </p:nvPr>
        </p:nvSpPr>
        <p:spPr>
          <a:xfrm>
            <a:off x="565266" y="1413164"/>
            <a:ext cx="10898601" cy="5170516"/>
          </a:xfrm>
        </p:spPr>
        <p:txBody>
          <a:bodyPr>
            <a:normAutofit/>
          </a:bodyPr>
          <a:lstStyle/>
          <a:p>
            <a:r>
              <a:rPr lang="en-US" sz="2800" dirty="0">
                <a:latin typeface="Times New Roman" panose="02020603050405020304" pitchFamily="18" charset="0"/>
                <a:cs typeface="Times New Roman" panose="02020603050405020304" pitchFamily="18" charset="0"/>
              </a:rPr>
              <a:t>A large number of international organizations have moved forward to create public awareness regarding the impact of oil and gas companies on the environment. </a:t>
            </a:r>
            <a:endParaRPr lang="en-US" sz="2800" dirty="0" smtClean="0">
              <a:latin typeface="Times New Roman" panose="02020603050405020304" pitchFamily="18" charset="0"/>
              <a:cs typeface="Times New Roman" panose="02020603050405020304" pitchFamily="18" charset="0"/>
            </a:endParaRPr>
          </a:p>
          <a:p>
            <a:r>
              <a:rPr lang="en-US" sz="2800" dirty="0" smtClean="0">
                <a:latin typeface="Times New Roman" panose="02020603050405020304" pitchFamily="18" charset="0"/>
                <a:cs typeface="Times New Roman" panose="02020603050405020304" pitchFamily="18" charset="0"/>
              </a:rPr>
              <a:t>In 2019, the </a:t>
            </a:r>
            <a:r>
              <a:rPr lang="en-US" sz="2800" dirty="0">
                <a:latin typeface="Times New Roman" panose="02020603050405020304" pitchFamily="18" charset="0"/>
                <a:cs typeface="Times New Roman" panose="02020603050405020304" pitchFamily="18" charset="0"/>
              </a:rPr>
              <a:t>Climate Accountability Institute issued a list of the top twenty companies with the highest rate of carbon emission</a:t>
            </a:r>
            <a:r>
              <a:rPr lang="en-US" sz="2800" dirty="0" smtClean="0">
                <a:latin typeface="Times New Roman" panose="02020603050405020304" pitchFamily="18" charset="0"/>
                <a:cs typeface="Times New Roman" panose="02020603050405020304" pitchFamily="18" charset="0"/>
              </a:rPr>
              <a:t>.</a:t>
            </a:r>
          </a:p>
          <a:p>
            <a:r>
              <a:rPr lang="en-US" sz="2800" dirty="0" smtClean="0">
                <a:latin typeface="Times New Roman" panose="02020603050405020304" pitchFamily="18" charset="0"/>
                <a:cs typeface="Times New Roman" panose="02020603050405020304" pitchFamily="18" charset="0"/>
              </a:rPr>
              <a:t>The list reveals that top </a:t>
            </a:r>
            <a:r>
              <a:rPr lang="en-US" sz="2800" dirty="0">
                <a:latin typeface="Times New Roman" panose="02020603050405020304" pitchFamily="18" charset="0"/>
                <a:cs typeface="Times New Roman" panose="02020603050405020304" pitchFamily="18" charset="0"/>
              </a:rPr>
              <a:t>twenty companies contribute to 35% of the world’s carbon dioxide emissions (Tylor &amp; Watts, 2019</a:t>
            </a:r>
            <a:r>
              <a:rPr lang="en-US" sz="2800" dirty="0" smtClean="0">
                <a:latin typeface="Times New Roman" panose="02020603050405020304" pitchFamily="18" charset="0"/>
                <a:cs typeface="Times New Roman" panose="02020603050405020304" pitchFamily="18" charset="0"/>
              </a:rPr>
              <a:t>). </a:t>
            </a:r>
          </a:p>
          <a:p>
            <a:r>
              <a:rPr lang="en-US" sz="2800" dirty="0">
                <a:latin typeface="Times New Roman" panose="02020603050405020304" pitchFamily="18" charset="0"/>
                <a:cs typeface="Times New Roman" panose="02020603050405020304" pitchFamily="18" charset="0"/>
              </a:rPr>
              <a:t>To conclude, the case of Saudi Aramco highlights the influence of the global community in influencing crucial policies</a:t>
            </a:r>
            <a:r>
              <a:rPr lang="en-US" sz="2800" dirty="0" smtClean="0">
                <a:latin typeface="Times New Roman" panose="02020603050405020304" pitchFamily="18" charset="0"/>
                <a:cs typeface="Times New Roman" panose="02020603050405020304" pitchFamily="18" charset="0"/>
              </a:rPr>
              <a:t>. These </a:t>
            </a:r>
            <a:r>
              <a:rPr lang="en-US" sz="2800" dirty="0">
                <a:latin typeface="Times New Roman" panose="02020603050405020304" pitchFamily="18" charset="0"/>
                <a:cs typeface="Times New Roman" panose="02020603050405020304" pitchFamily="18" charset="0"/>
              </a:rPr>
              <a:t>initiatives should also focus on gaining support from different governments as an effort to promote effective implementation of policies. </a:t>
            </a:r>
          </a:p>
          <a:p>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31285835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5867" y="372533"/>
            <a:ext cx="8974666" cy="728134"/>
          </a:xfrm>
        </p:spPr>
        <p:txBody>
          <a:bodyPr>
            <a:normAutofit fontScale="90000"/>
          </a:bodyPr>
          <a:lstStyle/>
          <a:p>
            <a:pPr algn="ctr"/>
            <a:r>
              <a:rPr lang="en-US" sz="4400" dirty="0" smtClean="0">
                <a:latin typeface="Times New Roman" panose="02020603050405020304" pitchFamily="18" charset="0"/>
                <a:cs typeface="Times New Roman" panose="02020603050405020304" pitchFamily="18" charset="0"/>
              </a:rPr>
              <a:t>Opinion </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32015" y="1496291"/>
            <a:ext cx="10762518" cy="4545071"/>
          </a:xfrm>
        </p:spPr>
        <p:txBody>
          <a:bodyPr>
            <a:normAutofit/>
          </a:bodyPr>
          <a:lstStyle/>
          <a:p>
            <a:r>
              <a:rPr lang="en-US" sz="2800" dirty="0" smtClean="0">
                <a:latin typeface="Times New Roman" panose="02020603050405020304" pitchFamily="18" charset="0"/>
                <a:cs typeface="Times New Roman" panose="02020603050405020304" pitchFamily="18" charset="0"/>
              </a:rPr>
              <a:t>Political aspects can influence the effectiveness of environmental ethics in organizations. </a:t>
            </a:r>
          </a:p>
          <a:p>
            <a:r>
              <a:rPr lang="en-US" sz="2800" dirty="0" smtClean="0">
                <a:latin typeface="Times New Roman" panose="02020603050405020304" pitchFamily="18" charset="0"/>
                <a:cs typeface="Times New Roman" panose="02020603050405020304" pitchFamily="18" charset="0"/>
              </a:rPr>
              <a:t>It is crucial for organizations to implement clear anti-corruption laws to prevent malpractices. </a:t>
            </a:r>
          </a:p>
          <a:p>
            <a:r>
              <a:rPr lang="en-US" sz="2800" dirty="0" smtClean="0">
                <a:latin typeface="Times New Roman" panose="02020603050405020304" pitchFamily="18" charset="0"/>
                <a:cs typeface="Times New Roman" panose="02020603050405020304" pitchFamily="18" charset="0"/>
              </a:rPr>
              <a:t>Corporate managers can participate in seminars that encourage sharing of ideas on how to improve participation in social responsibility. </a:t>
            </a:r>
          </a:p>
          <a:p>
            <a:r>
              <a:rPr lang="en-US" sz="2800" dirty="0" smtClean="0">
                <a:latin typeface="Times New Roman" panose="02020603050405020304" pitchFamily="18" charset="0"/>
                <a:cs typeface="Times New Roman" panose="02020603050405020304" pitchFamily="18" charset="0"/>
              </a:rPr>
              <a:t>Consequently, this approach will aid in promoting environmental sustainability. </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3330890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7210" y="343593"/>
            <a:ext cx="8596668" cy="807874"/>
          </a:xfrm>
        </p:spPr>
        <p:txBody>
          <a:bodyPr/>
          <a:lstStyle/>
          <a:p>
            <a:pPr algn="ctr"/>
            <a:r>
              <a:rPr lang="en-US" sz="4600" dirty="0" smtClean="0">
                <a:latin typeface="Times New Roman" panose="02020603050405020304" pitchFamily="18" charset="0"/>
                <a:cs typeface="Times New Roman" panose="02020603050405020304" pitchFamily="18" charset="0"/>
              </a:rPr>
              <a:t>References </a:t>
            </a:r>
            <a:endParaRPr lang="en-US" sz="4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552103" y="1130529"/>
            <a:ext cx="10793229" cy="5286895"/>
          </a:xfrm>
        </p:spPr>
        <p:txBody>
          <a:bodyPr>
            <a:noAutofit/>
          </a:bodyPr>
          <a:lstStyle/>
          <a:p>
            <a:pPr>
              <a:lnSpc>
                <a:spcPct val="100000"/>
              </a:lnSpc>
            </a:pPr>
            <a:r>
              <a:rPr lang="en-US" sz="2400" dirty="0">
                <a:latin typeface="Times New Roman" panose="02020603050405020304" pitchFamily="18" charset="0"/>
                <a:cs typeface="Times New Roman" panose="02020603050405020304" pitchFamily="18" charset="0"/>
              </a:rPr>
              <a:t>Ramady, M. A. (2018). The Aramco IPO: Governance, Listing, Options, and Policy Implications. In </a:t>
            </a:r>
            <a:r>
              <a:rPr lang="en-US" sz="2400" i="1" dirty="0">
                <a:latin typeface="Times New Roman" panose="02020603050405020304" pitchFamily="18" charset="0"/>
                <a:cs typeface="Times New Roman" panose="02020603050405020304" pitchFamily="18" charset="0"/>
              </a:rPr>
              <a:t>Saudi Aramco 2030</a:t>
            </a:r>
            <a:r>
              <a:rPr lang="en-US" sz="2400" dirty="0">
                <a:latin typeface="Times New Roman" panose="02020603050405020304" pitchFamily="18" charset="0"/>
                <a:cs typeface="Times New Roman" panose="02020603050405020304" pitchFamily="18" charset="0"/>
              </a:rPr>
              <a:t> (pp. 167-248). Springer, Cham.</a:t>
            </a:r>
          </a:p>
          <a:p>
            <a:pPr>
              <a:lnSpc>
                <a:spcPct val="100000"/>
              </a:lnSpc>
            </a:pPr>
            <a:r>
              <a:rPr lang="en-US" sz="2400" dirty="0">
                <a:latin typeface="Times New Roman" panose="02020603050405020304" pitchFamily="18" charset="0"/>
                <a:cs typeface="Times New Roman" panose="02020603050405020304" pitchFamily="18" charset="0"/>
              </a:rPr>
              <a:t>Tylor, M., Watts, J. (2019). The 20 firms behind a third of all carbon emissions The Guardian. Retrieved from https://www.theguardian.com/environment/2019/oct/09/revealed-20-firms-third-carbon-emissions</a:t>
            </a:r>
          </a:p>
          <a:p>
            <a:pPr>
              <a:lnSpc>
                <a:spcPct val="100000"/>
              </a:lnSpc>
            </a:pPr>
            <a:r>
              <a:rPr lang="en-US" sz="2400" dirty="0">
                <a:latin typeface="Times New Roman" panose="02020603050405020304" pitchFamily="18" charset="0"/>
                <a:cs typeface="Times New Roman" panose="02020603050405020304" pitchFamily="18" charset="0"/>
              </a:rPr>
              <a:t>Ambrose, J. (2019). Banks warned over Saudi Aramco by environmental groups. The Guardian. Retrieved from https://www.theguardian.com/business/2019/oct/17/banks-warned-over-saudi-aramco-by-environmental-groups</a:t>
            </a:r>
          </a:p>
          <a:p>
            <a:pPr>
              <a:lnSpc>
                <a:spcPct val="100000"/>
              </a:lnSpc>
            </a:pPr>
            <a:r>
              <a:rPr lang="en-US" sz="2400" dirty="0">
                <a:latin typeface="Times New Roman" panose="02020603050405020304" pitchFamily="18" charset="0"/>
                <a:cs typeface="Times New Roman" panose="02020603050405020304" pitchFamily="18" charset="0"/>
              </a:rPr>
              <a:t>Saleri, N. G., Ehlig-Economides, C., &amp; Herzog, H. J. (2019). An Actionable Path for Oil and Gas in the Fight Against Climate Change. </a:t>
            </a:r>
            <a:r>
              <a:rPr lang="en-US" sz="2400" i="1" dirty="0">
                <a:latin typeface="Times New Roman" panose="02020603050405020304" pitchFamily="18" charset="0"/>
                <a:cs typeface="Times New Roman" panose="02020603050405020304" pitchFamily="18" charset="0"/>
              </a:rPr>
              <a:t>Journal of Petroleum Technology</a:t>
            </a:r>
            <a:r>
              <a:rPr lang="en-US" sz="2400" dirty="0">
                <a:latin typeface="Times New Roman" panose="02020603050405020304" pitchFamily="18" charset="0"/>
                <a:cs typeface="Times New Roman" panose="02020603050405020304" pitchFamily="18" charset="0"/>
              </a:rPr>
              <a:t>, </a:t>
            </a:r>
            <a:r>
              <a:rPr lang="en-US" sz="2400" i="1" dirty="0">
                <a:latin typeface="Times New Roman" panose="02020603050405020304" pitchFamily="18" charset="0"/>
                <a:cs typeface="Times New Roman" panose="02020603050405020304" pitchFamily="18" charset="0"/>
              </a:rPr>
              <a:t>71</a:t>
            </a:r>
            <a:r>
              <a:rPr lang="en-US" sz="2400" dirty="0">
                <a:latin typeface="Times New Roman" panose="02020603050405020304" pitchFamily="18" charset="0"/>
                <a:cs typeface="Times New Roman" panose="02020603050405020304" pitchFamily="18" charset="0"/>
              </a:rPr>
              <a:t>(03), 62-63.</a:t>
            </a:r>
          </a:p>
          <a:p>
            <a:pPr>
              <a:lnSpc>
                <a:spcPct val="100000"/>
              </a:lnSpc>
            </a:pPr>
            <a:endParaRPr lang="en-US" sz="2400" dirty="0"/>
          </a:p>
        </p:txBody>
      </p:sp>
    </p:spTree>
    <p:extLst>
      <p:ext uri="{BB962C8B-B14F-4D97-AF65-F5344CB8AC3E}">
        <p14:creationId xmlns="" xmlns:p14="http://schemas.microsoft.com/office/powerpoint/2010/main" val="4255257551"/>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158</TotalTime>
  <Words>1558</Words>
  <Application>Microsoft Office PowerPoint</Application>
  <PresentationFormat>Custom</PresentationFormat>
  <Paragraphs>59</Paragraphs>
  <Slides>8</Slides>
  <Notes>8</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Facet</vt:lpstr>
      <vt:lpstr>Environmental Ethics concerning Saudi Aramco</vt:lpstr>
      <vt:lpstr>Introduction</vt:lpstr>
      <vt:lpstr>Ethical Concern </vt:lpstr>
      <vt:lpstr>Influence on Stakeholders and the International Community </vt:lpstr>
      <vt:lpstr>Progress in Policies  </vt:lpstr>
      <vt:lpstr>Global Community  </vt:lpstr>
      <vt:lpstr>Opinion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JsonInf</dc:creator>
  <cp:lastModifiedBy>ADM</cp:lastModifiedBy>
  <cp:revision>63</cp:revision>
  <dcterms:created xsi:type="dcterms:W3CDTF">2020-05-28T15:44:08Z</dcterms:created>
  <dcterms:modified xsi:type="dcterms:W3CDTF">2020-05-28T18:32:31Z</dcterms:modified>
</cp:coreProperties>
</file>